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440"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7/9/20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7/9/20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7/9/20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7/9/20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7/9/20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7/9/20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7/9/20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7/9/20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7/9/20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3EF984-1AB6-4DC7-A730-033B89208524}"/>
              </a:ext>
            </a:extLst>
          </p:cNvPr>
          <p:cNvSpPr>
            <a:spLocks noGrp="1"/>
          </p:cNvSpPr>
          <p:nvPr>
            <p:ph type="ctrTitle"/>
          </p:nvPr>
        </p:nvSpPr>
        <p:spPr/>
        <p:txBody>
          <a:bodyPr/>
          <a:lstStyle/>
          <a:p>
            <a:r>
              <a:rPr lang="en-US" dirty="0">
                <a:latin typeface="Times New Roman" panose="02020603050405020304" pitchFamily="18" charset="0"/>
                <a:cs typeface="Times New Roman" panose="02020603050405020304" pitchFamily="18" charset="0"/>
              </a:rPr>
              <a:t>Tribal land ownership</a:t>
            </a:r>
          </a:p>
        </p:txBody>
      </p:sp>
      <p:sp>
        <p:nvSpPr>
          <p:cNvPr id="3" name="Subtitle 2">
            <a:extLst>
              <a:ext uri="{FF2B5EF4-FFF2-40B4-BE49-F238E27FC236}">
                <a16:creationId xmlns:a16="http://schemas.microsoft.com/office/drawing/2014/main" xmlns="" id="{2AE858EB-D5E9-48A3-9A6F-2C4697C516DB}"/>
              </a:ext>
            </a:extLst>
          </p:cNvPr>
          <p:cNvSpPr>
            <a:spLocks noGrp="1"/>
          </p:cNvSpPr>
          <p:nvPr>
            <p:ph type="subTitle" idx="1"/>
          </p:nvPr>
        </p:nvSpPr>
        <p:spPr/>
        <p:txBody>
          <a:bodyPr/>
          <a:lstStyle/>
          <a:p>
            <a:r>
              <a:rPr lang="en-US" dirty="0">
                <a:latin typeface="Times New Roman" panose="02020603050405020304" pitchFamily="18" charset="0"/>
                <a:cs typeface="Times New Roman" panose="02020603050405020304" pitchFamily="18" charset="0"/>
              </a:rPr>
              <a:t>From an Oglala tribal member </a:t>
            </a:r>
            <a:r>
              <a:rPr lang="en-US" dirty="0" err="1">
                <a:latin typeface="Times New Roman" panose="02020603050405020304" pitchFamily="18" charset="0"/>
                <a:cs typeface="Times New Roman" panose="02020603050405020304" pitchFamily="18" charset="0"/>
              </a:rPr>
              <a:t>perpective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61733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27" name="Group 16">
            <a:extLst>
              <a:ext uri="{FF2B5EF4-FFF2-40B4-BE49-F238E27FC236}">
                <a16:creationId xmlns:a16="http://schemas.microsoft.com/office/drawing/2014/main" xmlns="" id="{3CDAEBAD-F3BE-433C-BEE5-D8EB4DF7BF4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52858" y="744469"/>
            <a:ext cx="10674117" cy="5349671"/>
            <a:chOff x="752858" y="744469"/>
            <a:chExt cx="10674117" cy="5349671"/>
          </a:xfrm>
        </p:grpSpPr>
        <p:sp>
          <p:nvSpPr>
            <p:cNvPr id="18" name="Freeform 6">
              <a:extLst>
                <a:ext uri="{FF2B5EF4-FFF2-40B4-BE49-F238E27FC236}">
                  <a16:creationId xmlns:a16="http://schemas.microsoft.com/office/drawing/2014/main" xmlns="" id="{0A3957AE-A940-4E68-87B4-0E45E7C91C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9" name="Freeform 6">
              <a:extLst>
                <a:ext uri="{FF2B5EF4-FFF2-40B4-BE49-F238E27FC236}">
                  <a16:creationId xmlns:a16="http://schemas.microsoft.com/office/drawing/2014/main" xmlns="" id="{8760C852-3FFF-4139-9954-94B7B67885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le 1">
            <a:extLst>
              <a:ext uri="{FF2B5EF4-FFF2-40B4-BE49-F238E27FC236}">
                <a16:creationId xmlns:a16="http://schemas.microsoft.com/office/drawing/2014/main" xmlns="" id="{30AEC14E-4199-4492-A925-CDF9839D7FDD}"/>
              </a:ext>
            </a:extLst>
          </p:cNvPr>
          <p:cNvSpPr>
            <a:spLocks noGrp="1"/>
          </p:cNvSpPr>
          <p:nvPr>
            <p:ph type="title"/>
          </p:nvPr>
        </p:nvSpPr>
        <p:spPr>
          <a:xfrm>
            <a:off x="1668544" y="1649691"/>
            <a:ext cx="2611225" cy="2236989"/>
          </a:xfrm>
        </p:spPr>
        <p:txBody>
          <a:bodyPr vert="horz" lIns="91440" tIns="45720" rIns="91440" bIns="45720" rtlCol="0" anchor="b">
            <a:normAutofit/>
          </a:bodyPr>
          <a:lstStyle/>
          <a:p>
            <a:pPr>
              <a:lnSpc>
                <a:spcPct val="89000"/>
              </a:lnSpc>
            </a:pPr>
            <a:r>
              <a:rPr lang="en-US" sz="2200" cap="all" dirty="0"/>
              <a:t>What does successful conservation look like to me as a tribal member and land owner?</a:t>
            </a:r>
          </a:p>
        </p:txBody>
      </p:sp>
      <p:pic>
        <p:nvPicPr>
          <p:cNvPr id="5" name="Content Placeholder 4">
            <a:extLst>
              <a:ext uri="{FF2B5EF4-FFF2-40B4-BE49-F238E27FC236}">
                <a16:creationId xmlns:a16="http://schemas.microsoft.com/office/drawing/2014/main" xmlns="" id="{75FEA065-752B-4126-B2B9-0E7A5FF1C733}"/>
              </a:ext>
            </a:extLst>
          </p:cNvPr>
          <p:cNvPicPr>
            <a:picLocks noGrp="1" noChangeAspect="1"/>
          </p:cNvPicPr>
          <p:nvPr>
            <p:ph idx="1"/>
          </p:nvPr>
        </p:nvPicPr>
        <p:blipFill rotWithShape="1">
          <a:blip r:embed="rId2"/>
          <a:srcRect l="8477" r="9749" b="1"/>
          <a:stretch/>
        </p:blipFill>
        <p:spPr>
          <a:xfrm>
            <a:off x="4639056" y="10"/>
            <a:ext cx="7552944" cy="6857990"/>
          </a:xfrm>
          <a:prstGeom prst="rect">
            <a:avLst/>
          </a:prstGeom>
          <a:ln>
            <a:noFill/>
          </a:ln>
          <a:effectLst/>
        </p:spPr>
      </p:pic>
      <p:sp>
        <p:nvSpPr>
          <p:cNvPr id="4" name="Text Placeholder 3">
            <a:extLst>
              <a:ext uri="{FF2B5EF4-FFF2-40B4-BE49-F238E27FC236}">
                <a16:creationId xmlns:a16="http://schemas.microsoft.com/office/drawing/2014/main" xmlns="" id="{02310257-9117-4B4F-AFAF-F6399A958053}"/>
              </a:ext>
            </a:extLst>
          </p:cNvPr>
          <p:cNvSpPr>
            <a:spLocks noGrp="1"/>
          </p:cNvSpPr>
          <p:nvPr>
            <p:ph type="body" sz="half" idx="2"/>
          </p:nvPr>
        </p:nvSpPr>
        <p:spPr>
          <a:xfrm>
            <a:off x="1345075" y="4166984"/>
            <a:ext cx="3275669" cy="1281316"/>
          </a:xfrm>
        </p:spPr>
        <p:txBody>
          <a:bodyPr/>
          <a:lstStyle/>
          <a:p>
            <a:r>
              <a:rPr lang="en-US" dirty="0">
                <a:latin typeface="Times New Roman" panose="02020603050405020304" pitchFamily="18" charset="0"/>
                <a:cs typeface="Times New Roman" panose="02020603050405020304" pitchFamily="18" charset="0"/>
              </a:rPr>
              <a:t>To live in our territory, to steward and protect, to remain connected.</a:t>
            </a:r>
          </a:p>
          <a:p>
            <a:r>
              <a:rPr lang="en-US" dirty="0">
                <a:latin typeface="Times New Roman" panose="02020603050405020304" pitchFamily="18" charset="0"/>
                <a:cs typeface="Times New Roman" panose="02020603050405020304" pitchFamily="18" charset="0"/>
              </a:rPr>
              <a:t>One cannot own their grandmother.</a:t>
            </a:r>
          </a:p>
        </p:txBody>
      </p:sp>
    </p:spTree>
    <p:extLst>
      <p:ext uri="{BB962C8B-B14F-4D97-AF65-F5344CB8AC3E}">
        <p14:creationId xmlns:p14="http://schemas.microsoft.com/office/powerpoint/2010/main" val="11825796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B93904-14EE-447A-B8E3-7EF7BE8783C4}"/>
              </a:ext>
            </a:extLst>
          </p:cNvPr>
          <p:cNvSpPr>
            <a:spLocks noGrp="1"/>
          </p:cNvSpPr>
          <p:nvPr>
            <p:ph type="title"/>
          </p:nvPr>
        </p:nvSpPr>
        <p:spPr>
          <a:xfrm>
            <a:off x="723900" y="685800"/>
            <a:ext cx="3855720" cy="1457325"/>
          </a:xfrm>
        </p:spPr>
        <p:txBody>
          <a:bodyPr/>
          <a:lstStyle/>
          <a:p>
            <a:r>
              <a:rPr lang="en-US" sz="3600" dirty="0">
                <a:latin typeface="Times New Roman" panose="02020603050405020304" pitchFamily="18" charset="0"/>
                <a:cs typeface="Times New Roman" panose="02020603050405020304" pitchFamily="18" charset="0"/>
              </a:rPr>
              <a:t>Dawes Allotment Act of 1887 &amp; Homestead Act</a:t>
            </a:r>
          </a:p>
        </p:txBody>
      </p:sp>
      <p:pic>
        <p:nvPicPr>
          <p:cNvPr id="5" name="Content Placeholder 4">
            <a:extLst>
              <a:ext uri="{FF2B5EF4-FFF2-40B4-BE49-F238E27FC236}">
                <a16:creationId xmlns:a16="http://schemas.microsoft.com/office/drawing/2014/main" xmlns="" id="{821D9ED0-A0D5-4983-889B-24E1273D0E0C}"/>
              </a:ext>
            </a:extLst>
          </p:cNvPr>
          <p:cNvPicPr>
            <a:picLocks noGrp="1" noChangeAspect="1"/>
          </p:cNvPicPr>
          <p:nvPr>
            <p:ph idx="1"/>
          </p:nvPr>
        </p:nvPicPr>
        <p:blipFill>
          <a:blip r:embed="rId2"/>
          <a:stretch>
            <a:fillRect/>
          </a:stretch>
        </p:blipFill>
        <p:spPr>
          <a:xfrm>
            <a:off x="6334293" y="685800"/>
            <a:ext cx="5055852" cy="5175250"/>
          </a:xfrm>
          <a:prstGeom prst="rect">
            <a:avLst/>
          </a:prstGeom>
        </p:spPr>
      </p:pic>
      <p:sp>
        <p:nvSpPr>
          <p:cNvPr id="4" name="Text Placeholder 3">
            <a:extLst>
              <a:ext uri="{FF2B5EF4-FFF2-40B4-BE49-F238E27FC236}">
                <a16:creationId xmlns:a16="http://schemas.microsoft.com/office/drawing/2014/main" xmlns="" id="{10E78B7A-2EE2-4F7A-9E58-41182CB091AA}"/>
              </a:ext>
            </a:extLst>
          </p:cNvPr>
          <p:cNvSpPr>
            <a:spLocks noGrp="1"/>
          </p:cNvSpPr>
          <p:nvPr>
            <p:ph type="body" sz="half" idx="2"/>
          </p:nvPr>
        </p:nvSpPr>
        <p:spPr/>
        <p:txBody>
          <a:bodyPr>
            <a:normAutofit lnSpcReduction="10000"/>
          </a:bodyPr>
          <a:lstStyle/>
          <a:p>
            <a:r>
              <a:rPr lang="en-US" dirty="0"/>
              <a:t>To each head of a family, one-quarter of a section; To each single person over eighteen years of age, one-eighth of a section ; To each orphan child under eighteen years of age, one-eighth of a section; and To each other single person under eighteen years now living, or who may be born prior to the date of the order of the President directing an allotment of the lands embraced in any reservation, one-sixteenth of a section…”</a:t>
            </a:r>
          </a:p>
        </p:txBody>
      </p:sp>
    </p:spTree>
    <p:extLst>
      <p:ext uri="{BB962C8B-B14F-4D97-AF65-F5344CB8AC3E}">
        <p14:creationId xmlns:p14="http://schemas.microsoft.com/office/powerpoint/2010/main" val="35722774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79C584-52D3-48B5-80BA-A314D3B82DB8}"/>
              </a:ext>
            </a:extLst>
          </p:cNvPr>
          <p:cNvSpPr>
            <a:spLocks noGrp="1"/>
          </p:cNvSpPr>
          <p:nvPr>
            <p:ph type="title"/>
          </p:nvPr>
        </p:nvSpPr>
        <p:spPr/>
        <p:txBody>
          <a:bodyPr/>
          <a:lstStyle/>
          <a:p>
            <a:r>
              <a:rPr lang="en-US" sz="3600" dirty="0">
                <a:latin typeface="Times New Roman" panose="02020603050405020304" pitchFamily="18" charset="0"/>
                <a:cs typeface="Times New Roman" panose="02020603050405020304" pitchFamily="18" charset="0"/>
              </a:rPr>
              <a:t>Agencies created and Bureau of Indian Affairs Policies established</a:t>
            </a:r>
          </a:p>
        </p:txBody>
      </p:sp>
      <p:pic>
        <p:nvPicPr>
          <p:cNvPr id="5" name="Content Placeholder 4">
            <a:extLst>
              <a:ext uri="{FF2B5EF4-FFF2-40B4-BE49-F238E27FC236}">
                <a16:creationId xmlns:a16="http://schemas.microsoft.com/office/drawing/2014/main" xmlns="" id="{4D807BBA-23EB-4A1A-B41B-92FD8F7E8B4B}"/>
              </a:ext>
            </a:extLst>
          </p:cNvPr>
          <p:cNvPicPr>
            <a:picLocks noGrp="1" noChangeAspect="1"/>
          </p:cNvPicPr>
          <p:nvPr>
            <p:ph idx="1"/>
          </p:nvPr>
        </p:nvPicPr>
        <p:blipFill>
          <a:blip r:embed="rId2"/>
          <a:stretch>
            <a:fillRect/>
          </a:stretch>
        </p:blipFill>
        <p:spPr>
          <a:xfrm>
            <a:off x="5659120" y="426720"/>
            <a:ext cx="6268720" cy="6004560"/>
          </a:xfrm>
          <a:prstGeom prst="rect">
            <a:avLst/>
          </a:prstGeom>
        </p:spPr>
      </p:pic>
      <p:sp>
        <p:nvSpPr>
          <p:cNvPr id="4" name="Text Placeholder 3">
            <a:extLst>
              <a:ext uri="{FF2B5EF4-FFF2-40B4-BE49-F238E27FC236}">
                <a16:creationId xmlns:a16="http://schemas.microsoft.com/office/drawing/2014/main" xmlns="" id="{B2B32C77-B3FA-496E-8FA6-5ADDFF270807}"/>
              </a:ext>
            </a:extLst>
          </p:cNvPr>
          <p:cNvSpPr>
            <a:spLocks noGrp="1"/>
          </p:cNvSpPr>
          <p:nvPr>
            <p:ph type="body" sz="half" idx="2"/>
          </p:nvPr>
        </p:nvSpPr>
        <p:spPr>
          <a:xfrm>
            <a:off x="723900" y="2843684"/>
            <a:ext cx="3855720" cy="3011056"/>
          </a:xfrm>
        </p:spPr>
        <p:txBody>
          <a:bodyPr>
            <a:normAutofit fontScale="92500"/>
          </a:bodyPr>
          <a:lstStyle/>
          <a:p>
            <a:r>
              <a:rPr lang="en-US" sz="2800" dirty="0">
                <a:latin typeface="Times New Roman" panose="02020603050405020304" pitchFamily="18" charset="0"/>
                <a:cs typeface="Times New Roman" panose="02020603050405020304" pitchFamily="18" charset="0"/>
              </a:rPr>
              <a:t>Fractionation</a:t>
            </a:r>
          </a:p>
          <a:p>
            <a:r>
              <a:rPr lang="en-US" sz="2800" dirty="0">
                <a:latin typeface="Times New Roman" panose="02020603050405020304" pitchFamily="18" charset="0"/>
                <a:cs typeface="Times New Roman" panose="02020603050405020304" pitchFamily="18" charset="0"/>
              </a:rPr>
              <a:t>Range Units-economic status</a:t>
            </a:r>
          </a:p>
          <a:p>
            <a:r>
              <a:rPr lang="en-US" sz="2800" dirty="0">
                <a:latin typeface="Times New Roman" panose="02020603050405020304" pitchFamily="18" charset="0"/>
                <a:cs typeface="Times New Roman" panose="02020603050405020304" pitchFamily="18" charset="0"/>
              </a:rPr>
              <a:t>Loss of individual control</a:t>
            </a:r>
          </a:p>
          <a:p>
            <a:r>
              <a:rPr lang="en-US" sz="2800" dirty="0">
                <a:latin typeface="Times New Roman" panose="02020603050405020304" pitchFamily="18" charset="0"/>
                <a:cs typeface="Times New Roman" panose="02020603050405020304" pitchFamily="18" charset="0"/>
              </a:rPr>
              <a:t>Lack of conservation</a:t>
            </a:r>
          </a:p>
        </p:txBody>
      </p:sp>
    </p:spTree>
    <p:extLst>
      <p:ext uri="{BB962C8B-B14F-4D97-AF65-F5344CB8AC3E}">
        <p14:creationId xmlns:p14="http://schemas.microsoft.com/office/powerpoint/2010/main" val="643237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B5FEBB1F-508E-4ACE-A53B-525FFA077C6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52858" y="744469"/>
            <a:ext cx="10674117" cy="5349671"/>
            <a:chOff x="752858" y="744469"/>
            <a:chExt cx="10674117" cy="5349671"/>
          </a:xfrm>
        </p:grpSpPr>
        <p:sp>
          <p:nvSpPr>
            <p:cNvPr id="10" name="Freeform 6">
              <a:extLst>
                <a:ext uri="{FF2B5EF4-FFF2-40B4-BE49-F238E27FC236}">
                  <a16:creationId xmlns:a16="http://schemas.microsoft.com/office/drawing/2014/main" xmlns="" id="{B687ADC4-1812-437A-97AA-230888706C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1" name="Freeform 6">
              <a:extLst>
                <a:ext uri="{FF2B5EF4-FFF2-40B4-BE49-F238E27FC236}">
                  <a16:creationId xmlns:a16="http://schemas.microsoft.com/office/drawing/2014/main" xmlns="" id="{6170E629-727E-4A2F-8228-0A71B67BD1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3" name="Rectangle 12">
            <a:extLst>
              <a:ext uri="{FF2B5EF4-FFF2-40B4-BE49-F238E27FC236}">
                <a16:creationId xmlns:a16="http://schemas.microsoft.com/office/drawing/2014/main" xmlns="" id="{9ECB0E0D-AC1B-4E83-84EA-237BFA2063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xmlns="" id="{D6DCB3B1-E1A7-4510-831B-77C8EFF566A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52858" y="744469"/>
            <a:ext cx="10674117" cy="5349671"/>
            <a:chOff x="752858" y="744469"/>
            <a:chExt cx="10674117" cy="5349671"/>
          </a:xfrm>
        </p:grpSpPr>
        <p:sp>
          <p:nvSpPr>
            <p:cNvPr id="16" name="Freeform 6">
              <a:extLst>
                <a:ext uri="{FF2B5EF4-FFF2-40B4-BE49-F238E27FC236}">
                  <a16:creationId xmlns:a16="http://schemas.microsoft.com/office/drawing/2014/main" xmlns="" id="{10132A3B-10CF-4EEB-BA1F-A63D2ED61D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7" name="Freeform 6">
              <a:extLst>
                <a:ext uri="{FF2B5EF4-FFF2-40B4-BE49-F238E27FC236}">
                  <a16:creationId xmlns:a16="http://schemas.microsoft.com/office/drawing/2014/main" xmlns="" id="{014E52ED-3C51-46E6-BE4B-14FFAB2C3D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le 1">
            <a:extLst>
              <a:ext uri="{FF2B5EF4-FFF2-40B4-BE49-F238E27FC236}">
                <a16:creationId xmlns:a16="http://schemas.microsoft.com/office/drawing/2014/main" xmlns="" id="{1275093C-E0F3-4771-8661-F8742478A851}"/>
              </a:ext>
            </a:extLst>
          </p:cNvPr>
          <p:cNvSpPr>
            <a:spLocks noGrp="1"/>
          </p:cNvSpPr>
          <p:nvPr>
            <p:ph type="title"/>
          </p:nvPr>
        </p:nvSpPr>
        <p:spPr>
          <a:xfrm>
            <a:off x="1478521" y="1480930"/>
            <a:ext cx="5751537" cy="3848521"/>
          </a:xfrm>
        </p:spPr>
        <p:txBody>
          <a:bodyPr vert="horz" lIns="91440" tIns="45720" rIns="91440" bIns="45720" rtlCol="0" anchor="ctr">
            <a:normAutofit/>
          </a:bodyPr>
          <a:lstStyle/>
          <a:p>
            <a:pPr>
              <a:lnSpc>
                <a:spcPct val="89000"/>
              </a:lnSpc>
            </a:pPr>
            <a:r>
              <a:rPr lang="en-US" sz="4600" cap="all" dirty="0"/>
              <a:t>Conservation to me looks like taking communally owned land and creating conservation area.</a:t>
            </a:r>
          </a:p>
        </p:txBody>
      </p:sp>
      <p:sp>
        <p:nvSpPr>
          <p:cNvPr id="4" name="Text Placeholder 3">
            <a:extLst>
              <a:ext uri="{FF2B5EF4-FFF2-40B4-BE49-F238E27FC236}">
                <a16:creationId xmlns:a16="http://schemas.microsoft.com/office/drawing/2014/main" xmlns="" id="{C75793C3-471E-4FB2-A99D-8B3905B19333}"/>
              </a:ext>
            </a:extLst>
          </p:cNvPr>
          <p:cNvSpPr>
            <a:spLocks noGrp="1"/>
          </p:cNvSpPr>
          <p:nvPr>
            <p:ph type="body" sz="half" idx="2"/>
          </p:nvPr>
        </p:nvSpPr>
        <p:spPr>
          <a:xfrm>
            <a:off x="8119870" y="1480929"/>
            <a:ext cx="2593610" cy="3848522"/>
          </a:xfrm>
        </p:spPr>
        <p:txBody>
          <a:bodyPr vert="horz" lIns="91440" tIns="45720" rIns="91440" bIns="45720" rtlCol="0" anchor="ctr">
            <a:normAutofit/>
          </a:bodyPr>
          <a:lstStyle/>
          <a:p>
            <a:pPr>
              <a:lnSpc>
                <a:spcPct val="112000"/>
              </a:lnSpc>
              <a:spcAft>
                <a:spcPts val="600"/>
              </a:spcAft>
            </a:pPr>
            <a:r>
              <a:rPr lang="en-US" sz="2300" dirty="0">
                <a:solidFill>
                  <a:schemeClr val="tx1"/>
                </a:solidFill>
              </a:rPr>
              <a:t>Also finding ways of competing for land, pay lease and create conservation.  </a:t>
            </a:r>
          </a:p>
        </p:txBody>
      </p:sp>
      <p:cxnSp>
        <p:nvCxnSpPr>
          <p:cNvPr id="19" name="Straight Connector 18">
            <a:extLst>
              <a:ext uri="{FF2B5EF4-FFF2-40B4-BE49-F238E27FC236}">
                <a16:creationId xmlns:a16="http://schemas.microsoft.com/office/drawing/2014/main" xmlns="" id="{6116DDC6-8F07-46CC-8751-E5C9346B2A0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674964" y="2388358"/>
            <a:ext cx="0" cy="1856096"/>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246989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5A5B4C69-721F-41B5-B29C-4FF54B0CB00D}"/>
              </a:ext>
            </a:extLst>
          </p:cNvPr>
          <p:cNvSpPr>
            <a:spLocks noGrp="1"/>
          </p:cNvSpPr>
          <p:nvPr>
            <p:ph type="title"/>
          </p:nvPr>
        </p:nvSpPr>
        <p:spPr>
          <a:xfrm>
            <a:off x="1371600" y="685800"/>
            <a:ext cx="9601200" cy="1143000"/>
          </a:xfrm>
        </p:spPr>
        <p:txBody>
          <a:bodyPr/>
          <a:lstStyle/>
          <a:p>
            <a:r>
              <a:rPr lang="en-US" dirty="0">
                <a:latin typeface="Times New Roman" panose="02020603050405020304" pitchFamily="18" charset="0"/>
                <a:cs typeface="Times New Roman" panose="02020603050405020304" pitchFamily="18" charset="0"/>
              </a:rPr>
              <a:t>Greatest Concerns and what works</a:t>
            </a:r>
          </a:p>
        </p:txBody>
      </p:sp>
      <p:sp>
        <p:nvSpPr>
          <p:cNvPr id="10" name="Text Placeholder 9">
            <a:extLst>
              <a:ext uri="{FF2B5EF4-FFF2-40B4-BE49-F238E27FC236}">
                <a16:creationId xmlns:a16="http://schemas.microsoft.com/office/drawing/2014/main" xmlns="" id="{0183B965-AA4F-4E07-8A60-BB189A1B65C0}"/>
              </a:ext>
            </a:extLst>
          </p:cNvPr>
          <p:cNvSpPr>
            <a:spLocks noGrp="1"/>
          </p:cNvSpPr>
          <p:nvPr>
            <p:ph type="body" idx="1"/>
          </p:nvPr>
        </p:nvSpPr>
        <p:spPr>
          <a:xfrm>
            <a:off x="1371600" y="1704976"/>
            <a:ext cx="4295387" cy="933450"/>
          </a:xfrm>
        </p:spPr>
        <p:txBody>
          <a:bodyPr/>
          <a:lstStyle/>
          <a:p>
            <a:pPr algn="ctr"/>
            <a:r>
              <a:rPr lang="en-US" dirty="0">
                <a:latin typeface="Times New Roman" panose="02020603050405020304" pitchFamily="18" charset="0"/>
                <a:cs typeface="Times New Roman" panose="02020603050405020304" pitchFamily="18" charset="0"/>
              </a:rPr>
              <a:t>Concerns</a:t>
            </a:r>
          </a:p>
        </p:txBody>
      </p:sp>
      <p:sp>
        <p:nvSpPr>
          <p:cNvPr id="6" name="Content Placeholder 5">
            <a:extLst>
              <a:ext uri="{FF2B5EF4-FFF2-40B4-BE49-F238E27FC236}">
                <a16:creationId xmlns:a16="http://schemas.microsoft.com/office/drawing/2014/main" xmlns="" id="{A97DB193-3366-4564-B483-E140B4C52F08}"/>
              </a:ext>
            </a:extLst>
          </p:cNvPr>
          <p:cNvSpPr>
            <a:spLocks noGrp="1"/>
          </p:cNvSpPr>
          <p:nvPr>
            <p:ph sz="half" idx="2"/>
          </p:nvPr>
        </p:nvSpPr>
        <p:spPr>
          <a:xfrm>
            <a:off x="1371600" y="3305207"/>
            <a:ext cx="4443984" cy="3190843"/>
          </a:xfrm>
        </p:spPr>
        <p:txBody>
          <a:bodyPr>
            <a:normAutofit/>
          </a:bodyPr>
          <a:lstStyle/>
          <a:p>
            <a:r>
              <a:rPr lang="en-US" dirty="0">
                <a:latin typeface="Times New Roman" panose="02020603050405020304" pitchFamily="18" charset="0"/>
                <a:cs typeface="Times New Roman" panose="02020603050405020304" pitchFamily="18" charset="0"/>
              </a:rPr>
              <a:t>Elected officials not knowledgeable regarding grassland conservation and our medicinal plants</a:t>
            </a:r>
          </a:p>
          <a:p>
            <a:r>
              <a:rPr lang="en-US" dirty="0">
                <a:latin typeface="Times New Roman" panose="02020603050405020304" pitchFamily="18" charset="0"/>
                <a:cs typeface="Times New Roman" panose="02020603050405020304" pitchFamily="18" charset="0"/>
              </a:rPr>
              <a:t>Tribes not included in the discussion and resources, including knowledge of current systems not shared with tribes</a:t>
            </a:r>
          </a:p>
          <a:p>
            <a:r>
              <a:rPr lang="en-US" dirty="0">
                <a:latin typeface="Times New Roman" panose="02020603050405020304" pitchFamily="18" charset="0"/>
                <a:cs typeface="Times New Roman" panose="02020603050405020304" pitchFamily="18" charset="0"/>
              </a:rPr>
              <a:t>Having to compete amongst ourselves for land</a:t>
            </a:r>
          </a:p>
          <a:p>
            <a:endParaRPr lang="en-US" dirty="0"/>
          </a:p>
        </p:txBody>
      </p:sp>
      <p:sp>
        <p:nvSpPr>
          <p:cNvPr id="11" name="Text Placeholder 10">
            <a:extLst>
              <a:ext uri="{FF2B5EF4-FFF2-40B4-BE49-F238E27FC236}">
                <a16:creationId xmlns:a16="http://schemas.microsoft.com/office/drawing/2014/main" xmlns="" id="{62DF5787-A0F0-4772-94F1-EB27B471B1C8}"/>
              </a:ext>
            </a:extLst>
          </p:cNvPr>
          <p:cNvSpPr>
            <a:spLocks noGrp="1"/>
          </p:cNvSpPr>
          <p:nvPr>
            <p:ph type="body" sz="quarter" idx="3"/>
          </p:nvPr>
        </p:nvSpPr>
        <p:spPr>
          <a:xfrm>
            <a:off x="6525014" y="1704977"/>
            <a:ext cx="4443984" cy="933450"/>
          </a:xfrm>
        </p:spPr>
        <p:txBody>
          <a:bodyPr/>
          <a:lstStyle/>
          <a:p>
            <a:pPr algn="ctr"/>
            <a:r>
              <a:rPr lang="en-US" dirty="0">
                <a:latin typeface="Times New Roman" panose="02020603050405020304" pitchFamily="18" charset="0"/>
                <a:cs typeface="Times New Roman" panose="02020603050405020304" pitchFamily="18" charset="0"/>
              </a:rPr>
              <a:t>Successes</a:t>
            </a:r>
          </a:p>
        </p:txBody>
      </p:sp>
      <p:sp>
        <p:nvSpPr>
          <p:cNvPr id="12" name="Content Placeholder 11">
            <a:extLst>
              <a:ext uri="{FF2B5EF4-FFF2-40B4-BE49-F238E27FC236}">
                <a16:creationId xmlns:a16="http://schemas.microsoft.com/office/drawing/2014/main" xmlns="" id="{40AF8742-F0FB-41E1-80C7-C836471055BF}"/>
              </a:ext>
            </a:extLst>
          </p:cNvPr>
          <p:cNvSpPr>
            <a:spLocks noGrp="1"/>
          </p:cNvSpPr>
          <p:nvPr>
            <p:ph sz="quarter" idx="4"/>
          </p:nvPr>
        </p:nvSpPr>
        <p:spPr/>
        <p:txBody>
          <a:bodyPr>
            <a:normAutofit/>
          </a:bodyPr>
          <a:lstStyle/>
          <a:p>
            <a:r>
              <a:rPr lang="en-US" dirty="0">
                <a:latin typeface="Times New Roman" panose="02020603050405020304" pitchFamily="18" charset="0"/>
                <a:cs typeface="Times New Roman" panose="02020603050405020304" pitchFamily="18" charset="0"/>
              </a:rPr>
              <a:t>Tribal programs acquiring leases </a:t>
            </a:r>
          </a:p>
          <a:p>
            <a:r>
              <a:rPr lang="en-US" dirty="0">
                <a:latin typeface="Times New Roman" panose="02020603050405020304" pitchFamily="18" charset="0"/>
                <a:cs typeface="Times New Roman" panose="02020603050405020304" pitchFamily="18" charset="0"/>
              </a:rPr>
              <a:t>Partnerships and collaborations </a:t>
            </a:r>
          </a:p>
          <a:p>
            <a:r>
              <a:rPr lang="en-US" dirty="0">
                <a:latin typeface="Times New Roman" panose="02020603050405020304" pitchFamily="18" charset="0"/>
                <a:cs typeface="Times New Roman" panose="02020603050405020304" pitchFamily="18" charset="0"/>
              </a:rPr>
              <a:t>Individual tribal members pushing local legislation</a:t>
            </a:r>
          </a:p>
          <a:p>
            <a:r>
              <a:rPr lang="en-US" dirty="0">
                <a:latin typeface="Times New Roman" panose="02020603050405020304" pitchFamily="18" charset="0"/>
                <a:cs typeface="Times New Roman" panose="02020603050405020304" pitchFamily="18" charset="0"/>
              </a:rPr>
              <a:t>Reclaiming life ways and putting into practice</a:t>
            </a:r>
          </a:p>
        </p:txBody>
      </p:sp>
    </p:spTree>
    <p:extLst>
      <p:ext uri="{BB962C8B-B14F-4D97-AF65-F5344CB8AC3E}">
        <p14:creationId xmlns:p14="http://schemas.microsoft.com/office/powerpoint/2010/main" val="259212967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17F9D331-421E-442F-B033-AF5B21A44854}"/>
    </a:ext>
  </a:extLst>
</a:theme>
</file>

<file path=docProps/app.xml><?xml version="1.0" encoding="utf-8"?>
<Properties xmlns="http://schemas.openxmlformats.org/officeDocument/2006/extended-properties" xmlns:vt="http://schemas.openxmlformats.org/officeDocument/2006/docPropsVTypes">
  <TotalTime>412</TotalTime>
  <Words>261</Words>
  <Application>Microsoft Macintosh PowerPoint</Application>
  <PresentationFormat>Custom</PresentationFormat>
  <Paragraphs>24</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Crop</vt:lpstr>
      <vt:lpstr>Tribal land ownership</vt:lpstr>
      <vt:lpstr>What does successful conservation look like to me as a tribal member and land owner?</vt:lpstr>
      <vt:lpstr>Dawes Allotment Act of 1887 &amp; Homestead Act</vt:lpstr>
      <vt:lpstr>Agencies created and Bureau of Indian Affairs Policies established</vt:lpstr>
      <vt:lpstr>Conservation to me looks like taking communally owned land and creating conservation area.</vt:lpstr>
      <vt:lpstr>Greatest Concerns and what works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Tribal land ownership</dc:title>
  <dc:creator>Terkildsen, Monica</dc:creator>
  <cp:lastModifiedBy>Lindsay McNicholas</cp:lastModifiedBy>
  <cp:revision>5</cp:revision>
  <dcterms:created xsi:type="dcterms:W3CDTF">2020-07-09T16:24:42Z</dcterms:created>
  <dcterms:modified xsi:type="dcterms:W3CDTF">2020-07-10T02:15:22Z</dcterms:modified>
</cp:coreProperties>
</file>